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39" r:id="rId2"/>
    <p:sldId id="540" r:id="rId3"/>
    <p:sldId id="498" r:id="rId4"/>
    <p:sldId id="541" r:id="rId5"/>
    <p:sldId id="542" r:id="rId6"/>
    <p:sldId id="543" r:id="rId7"/>
    <p:sldId id="544" r:id="rId8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07" autoAdjust="0"/>
  </p:normalViewPr>
  <p:slideViewPr>
    <p:cSldViewPr snapToGrid="0" snapToObjects="1">
      <p:cViewPr varScale="1">
        <p:scale>
          <a:sx n="89" d="100"/>
          <a:sy n="89" d="100"/>
        </p:scale>
        <p:origin x="-2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BA879-07DF-9144-96F0-86342290BB10}" type="datetimeFigureOut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6611D-4254-6541-B766-DFD1DA15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506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C3154-6005-184E-A8D5-F8CD60A2C66C}" type="datetimeFigureOut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4C92-4AA4-454B-A4DA-8B5A2FA40F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586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酸素欠陥がある場合も</a:t>
            </a:r>
            <a:r>
              <a:rPr kumimoji="1" lang="en-US" altLang="ja-JP" dirty="0" err="1" smtClean="0"/>
              <a:t>mSR</a:t>
            </a:r>
            <a:r>
              <a:rPr kumimoji="1" lang="ja-JP" altLang="en-US" dirty="0" smtClean="0"/>
              <a:t>実験と比較したいのですが、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TiO2</a:t>
            </a:r>
            <a:r>
              <a:rPr kumimoji="1" lang="ja-JP" altLang="en-US" dirty="0" smtClean="0"/>
              <a:t>はベルヌーイ法により作成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大量に水素を含む可能性大なので、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複数の</a:t>
            </a:r>
            <a:r>
              <a:rPr kumimoji="1" lang="en-US" altLang="ja-JP" dirty="0" smtClean="0"/>
              <a:t>H</a:t>
            </a:r>
            <a:r>
              <a:rPr kumimoji="1" lang="ja-JP" altLang="en-US" dirty="0" smtClean="0"/>
              <a:t>を入れた計算を行いました。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最安定状態として（１）、準安定状態として（２）の構造も取ります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89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酸素欠陥がある場合も</a:t>
            </a:r>
            <a:r>
              <a:rPr kumimoji="1" lang="en-US" altLang="ja-JP" dirty="0" err="1" smtClean="0"/>
              <a:t>mSR</a:t>
            </a:r>
            <a:r>
              <a:rPr kumimoji="1" lang="ja-JP" altLang="en-US" dirty="0" smtClean="0"/>
              <a:t>実験と比較したいのですが、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TiO2</a:t>
            </a:r>
            <a:r>
              <a:rPr kumimoji="1" lang="ja-JP" altLang="en-US" dirty="0" smtClean="0"/>
              <a:t>はベルヌーイ法により作成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大量に水素を含む可能性大なので、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複数の</a:t>
            </a:r>
            <a:r>
              <a:rPr kumimoji="1" lang="en-US" altLang="ja-JP" dirty="0" smtClean="0"/>
              <a:t>H</a:t>
            </a:r>
            <a:r>
              <a:rPr kumimoji="1" lang="ja-JP" altLang="en-US" dirty="0" smtClean="0"/>
              <a:t>を入れた計算を行いました。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最安定状態として（１）、準安定状態として（２）の構造も取ります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89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酸素欠陥がある場合も</a:t>
            </a:r>
            <a:r>
              <a:rPr kumimoji="1" lang="en-US" altLang="ja-JP" dirty="0" err="1" smtClean="0"/>
              <a:t>mSR</a:t>
            </a:r>
            <a:r>
              <a:rPr kumimoji="1" lang="ja-JP" altLang="en-US" dirty="0" smtClean="0"/>
              <a:t>実験と比較したいのですが、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TiO2</a:t>
            </a:r>
            <a:r>
              <a:rPr kumimoji="1" lang="ja-JP" altLang="en-US" dirty="0" smtClean="0"/>
              <a:t>はベルヌーイ法により作成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大量に水素を含む可能性大なので、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複数の</a:t>
            </a:r>
            <a:r>
              <a:rPr kumimoji="1" lang="en-US" altLang="ja-JP" dirty="0" smtClean="0"/>
              <a:t>H</a:t>
            </a:r>
            <a:r>
              <a:rPr kumimoji="1" lang="ja-JP" altLang="en-US" dirty="0" smtClean="0"/>
              <a:t>を入れた計算を行いました。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最安定状態として（１）、準安定状態として（２）の構造も取ります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89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酸素欠陥がある場合も</a:t>
            </a:r>
            <a:r>
              <a:rPr kumimoji="1" lang="en-US" altLang="ja-JP" dirty="0" err="1" smtClean="0"/>
              <a:t>mSR</a:t>
            </a:r>
            <a:r>
              <a:rPr kumimoji="1" lang="ja-JP" altLang="en-US" dirty="0" smtClean="0"/>
              <a:t>実験と比較したいのですが、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TiO2</a:t>
            </a:r>
            <a:r>
              <a:rPr kumimoji="1" lang="ja-JP" altLang="en-US" dirty="0" smtClean="0"/>
              <a:t>はベルヌーイ法により作成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大量に水素を含む可能性大なので、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複数の</a:t>
            </a:r>
            <a:r>
              <a:rPr kumimoji="1" lang="en-US" altLang="ja-JP" dirty="0" smtClean="0"/>
              <a:t>H</a:t>
            </a:r>
            <a:r>
              <a:rPr kumimoji="1" lang="ja-JP" altLang="en-US" dirty="0" smtClean="0"/>
              <a:t>を入れた計算を行いました。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最安定状態として（１）、準安定状態として（２）の構造も取ります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89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B17A-2A5D-1745-B720-D64646ED1DA5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65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D11E-6542-CA4F-92B4-EC8F6ED9ABB1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098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32434-1AEB-9047-933B-EF8702BBE162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485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0F1C-631C-AE4E-8310-269BCD05171A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07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29EA-4AD9-AE40-9A70-CAA68A1AC741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449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D254-D5C7-4143-A9A6-D8992E130853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62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F1B0-B16A-3544-8DBE-3275A6D97E7F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87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53B9-E340-6D4E-A010-44A5F53A9D30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947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BE01-DD40-EA47-98A0-0653016F38BC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9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CC13-3501-5341-8E03-1D092DCE57A0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60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1149-426D-0244-A417-0B1E5861A9E0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79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3C1B-F1AD-C447-9008-526B84C2D2BD}" type="datetime1">
              <a:rPr kumimoji="1" lang="ja-JP" altLang="en-US" smtClean="0"/>
              <a:t>17/11/08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464B3-EFE3-1C48-B22C-836AD87E88F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カラーロゴ_縦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0" y="61748"/>
            <a:ext cx="7366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0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jp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16" y="7694"/>
            <a:ext cx="87372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ja-JP" altLang="en-US" sz="2600" dirty="0"/>
              <a:t>完全結晶 </a:t>
            </a:r>
            <a:r>
              <a:rPr lang="ja-JP" altLang="en-US" sz="2600" dirty="0" smtClean="0"/>
              <a:t>ルチル</a:t>
            </a:r>
            <a:r>
              <a:rPr lang="en-US" altLang="ja-JP" sz="2600" dirty="0" smtClean="0"/>
              <a:t>TiO</a:t>
            </a:r>
            <a:r>
              <a:rPr lang="en-US" altLang="ja-JP" sz="2600" baseline="-25000" dirty="0" smtClean="0"/>
              <a:t>2</a:t>
            </a:r>
            <a:r>
              <a:rPr lang="en-US" altLang="ja-JP" sz="2600" dirty="0" smtClean="0"/>
              <a:t> +</a:t>
            </a:r>
            <a:r>
              <a:rPr lang="ja-JP" altLang="en-US" sz="2600" dirty="0" smtClean="0"/>
              <a:t> </a:t>
            </a:r>
            <a:r>
              <a:rPr lang="en-US" altLang="ja-JP" sz="2600" b="1" dirty="0" smtClean="0">
                <a:solidFill>
                  <a:srgbClr val="FF0000"/>
                </a:solidFill>
              </a:rPr>
              <a:t>2H</a:t>
            </a:r>
            <a:r>
              <a:rPr lang="en-US" altLang="ja-JP" sz="2600" dirty="0" smtClean="0"/>
              <a:t> </a:t>
            </a:r>
            <a:r>
              <a:rPr lang="ja-JP" altLang="en-US" sz="2600" dirty="0" smtClean="0"/>
              <a:t>：</a:t>
            </a:r>
            <a:r>
              <a:rPr lang="en-US" altLang="ja-JP" sz="2600" dirty="0" smtClean="0"/>
              <a:t>DFT</a:t>
            </a:r>
            <a:r>
              <a:rPr lang="ja-JP" altLang="en-US" sz="2600" dirty="0" smtClean="0"/>
              <a:t>計算（</a:t>
            </a:r>
            <a:r>
              <a:rPr lang="en-US" altLang="ja-JP" sz="2600" dirty="0" smtClean="0"/>
              <a:t>HSE</a:t>
            </a:r>
            <a:r>
              <a:rPr lang="ja-JP" altLang="en-US" sz="2600" dirty="0" smtClean="0"/>
              <a:t>）</a:t>
            </a:r>
            <a:r>
              <a:rPr lang="en-US" altLang="ja-JP" sz="2600" dirty="0" smtClean="0"/>
              <a:t> </a:t>
            </a:r>
            <a:endParaRPr lang="en-US" altLang="en-US" sz="2600" dirty="0"/>
          </a:p>
        </p:txBody>
      </p:sp>
      <p:pic>
        <p:nvPicPr>
          <p:cNvPr id="35" name="図 34" descr="SPI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6" t="20004" r="43839" b="11721"/>
          <a:stretch/>
        </p:blipFill>
        <p:spPr>
          <a:xfrm>
            <a:off x="4697977" y="920188"/>
            <a:ext cx="4362338" cy="3950654"/>
          </a:xfrm>
          <a:prstGeom prst="rect">
            <a:avLst/>
          </a:prstGeom>
        </p:spPr>
      </p:pic>
      <p:pic>
        <p:nvPicPr>
          <p:cNvPr id="36" name="図 35" descr="SPIN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t="19573" r="25166" b="10308"/>
          <a:stretch/>
        </p:blipFill>
        <p:spPr>
          <a:xfrm>
            <a:off x="0" y="1125562"/>
            <a:ext cx="4400472" cy="2429315"/>
          </a:xfrm>
          <a:prstGeom prst="rect">
            <a:avLst/>
          </a:prstGeom>
        </p:spPr>
      </p:pic>
      <p:sp>
        <p:nvSpPr>
          <p:cNvPr id="37" name="テキスト ボックス 36"/>
          <p:cNvSpPr txBox="1"/>
          <p:nvPr/>
        </p:nvSpPr>
        <p:spPr>
          <a:xfrm>
            <a:off x="460193" y="4111032"/>
            <a:ext cx="215900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E0= </a:t>
            </a:r>
            <a:r>
              <a:rPr lang="is-IS" altLang="ja-JP" sz="2000" dirty="0" smtClean="0"/>
              <a:t>-2615.7950 eV</a:t>
            </a:r>
            <a:endParaRPr kumimoji="1" lang="ja-JP" altLang="en-US" sz="2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816678" y="2781200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982907" y="1984176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8197041" y="1373791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180021" y="2550367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036101" y="2080799"/>
            <a:ext cx="9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lang="en-US" altLang="ja-JP" sz="2400" b="1" baseline="30000" dirty="0"/>
              <a:t>+</a:t>
            </a:r>
            <a:r>
              <a:rPr kumimoji="1" lang="en-US" altLang="ja-JP" sz="2400" b="1" baseline="30000" dirty="0" smtClean="0"/>
              <a:t> </a:t>
            </a:r>
            <a:r>
              <a:rPr kumimoji="1" lang="en-US" altLang="ja-JP" sz="2400" b="1" dirty="0" smtClean="0"/>
              <a:t>(1)</a:t>
            </a:r>
            <a:endParaRPr kumimoji="1" lang="ja-JP" altLang="en-US" sz="2400" b="1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100585" y="5447016"/>
            <a:ext cx="2162486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E0= </a:t>
            </a:r>
            <a:r>
              <a:rPr lang="is-IS" altLang="ja-JP" sz="2000" dirty="0" smtClean="0"/>
              <a:t>-2619.2233 eV</a:t>
            </a:r>
            <a:endParaRPr kumimoji="1" lang="ja-JP" altLang="en-US" sz="2000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021947" y="1281723"/>
            <a:ext cx="9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lang="en-US" altLang="ja-JP" sz="2400" b="1" baseline="30000" dirty="0"/>
              <a:t>+</a:t>
            </a:r>
            <a:r>
              <a:rPr kumimoji="1" lang="en-US" altLang="ja-JP" sz="2400" b="1" baseline="30000" dirty="0" smtClean="0"/>
              <a:t> </a:t>
            </a:r>
            <a:r>
              <a:rPr kumimoji="1" lang="en-US" altLang="ja-JP" sz="2400" b="1" dirty="0" smtClean="0"/>
              <a:t>(2)</a:t>
            </a:r>
            <a:endParaRPr kumimoji="1" lang="ja-JP" altLang="en-US" sz="2400" b="1" dirty="0"/>
          </a:p>
        </p:txBody>
      </p:sp>
      <p:graphicFrame>
        <p:nvGraphicFramePr>
          <p:cNvPr id="45" name="表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32990"/>
              </p:ext>
            </p:extLst>
          </p:nvPr>
        </p:nvGraphicFramePr>
        <p:xfrm>
          <a:off x="5031561" y="5880100"/>
          <a:ext cx="3911600" cy="977900"/>
        </p:xfrm>
        <a:graphic>
          <a:graphicData uri="http://schemas.openxmlformats.org/drawingml/2006/table">
            <a:tbl>
              <a:tblPr/>
              <a:tblGrid>
                <a:gridCol w="977900"/>
                <a:gridCol w="977900"/>
                <a:gridCol w="977900"/>
                <a:gridCol w="977900"/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[MHz]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Axx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Ayy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Azz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+ </a:t>
                      </a:r>
                      <a:r>
                        <a:rPr lang="en-US" altLang="ja-JP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(1)</a:t>
                      </a:r>
                      <a:endParaRPr lang="en-US" altLang="ja-JP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0.027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uk-UA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0.156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+</a:t>
                      </a:r>
                      <a:r>
                        <a:rPr kumimoji="1" lang="en-US" altLang="ja-JP" sz="1800" b="1" baseline="30000" dirty="0" smtClean="0"/>
                        <a:t> </a:t>
                      </a:r>
                      <a:r>
                        <a:rPr kumimoji="1" lang="en-US" altLang="ja-JP" sz="1800" b="0" baseline="0" dirty="0" smtClean="0"/>
                        <a:t>(2)</a:t>
                      </a:r>
                      <a:endParaRPr kumimoji="1" lang="ja-JP" altLang="en-US" sz="1800" b="0" baseline="0" dirty="0" smtClean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0.125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pt-B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pt-B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0.131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" name="テキスト ボックス 45"/>
          <p:cNvSpPr txBox="1"/>
          <p:nvPr/>
        </p:nvSpPr>
        <p:spPr>
          <a:xfrm>
            <a:off x="102232" y="494268"/>
            <a:ext cx="319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（１</a:t>
            </a:r>
            <a:r>
              <a:rPr lang="ja-JP" altLang="en-US" dirty="0" smtClean="0"/>
              <a:t>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１つ</a:t>
            </a:r>
            <a:r>
              <a:rPr lang="en-US" altLang="en-US" dirty="0" smtClean="0"/>
              <a:t>の </a:t>
            </a:r>
            <a:r>
              <a:rPr lang="en-US" altLang="en-US" b="1" dirty="0" smtClean="0">
                <a:solidFill>
                  <a:srgbClr val="FF0000"/>
                </a:solidFill>
              </a:rPr>
              <a:t>O </a:t>
            </a:r>
            <a:r>
              <a:rPr lang="ja-JP" altLang="en-US" dirty="0" smtClean="0"/>
              <a:t>に２つの</a:t>
            </a:r>
            <a:r>
              <a:rPr lang="en-US" altLang="ja-JP" dirty="0" smtClean="0"/>
              <a:t>H</a:t>
            </a:r>
            <a:r>
              <a:rPr lang="ja-JP" altLang="en-US" dirty="0" smtClean="0"/>
              <a:t>が結合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001237" y="1646042"/>
            <a:ext cx="3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0000"/>
                </a:solidFill>
              </a:rPr>
              <a:t>O</a:t>
            </a:r>
            <a:endParaRPr kumimoji="1" lang="ja-JP" alt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991732" y="494268"/>
            <a:ext cx="244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（２）</a:t>
            </a:r>
            <a:r>
              <a:rPr kumimoji="1" lang="en-US" altLang="ja-JP" dirty="0" smtClean="0"/>
              <a:t> </a:t>
            </a:r>
            <a:r>
              <a:rPr lang="ja-JP" altLang="en-US" dirty="0" smtClean="0"/>
              <a:t>２つ</a:t>
            </a:r>
            <a:r>
              <a:rPr lang="en-US" altLang="ja-JP" dirty="0"/>
              <a:t>OH</a:t>
            </a:r>
            <a:r>
              <a:rPr lang="ja-JP" altLang="en-US" dirty="0"/>
              <a:t>結合（</a:t>
            </a:r>
            <a:r>
              <a:rPr lang="en-US" altLang="ja-JP" dirty="0"/>
              <a:t>H</a:t>
            </a:r>
            <a:r>
              <a:rPr lang="en-US" altLang="ja-JP" baseline="30000" dirty="0"/>
              <a:t>+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graphicFrame>
        <p:nvGraphicFramePr>
          <p:cNvPr id="49" name="表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067557"/>
              </p:ext>
            </p:extLst>
          </p:nvPr>
        </p:nvGraphicFramePr>
        <p:xfrm>
          <a:off x="375986" y="4744171"/>
          <a:ext cx="3911600" cy="977900"/>
        </p:xfrm>
        <a:graphic>
          <a:graphicData uri="http://schemas.openxmlformats.org/drawingml/2006/table">
            <a:tbl>
              <a:tblPr/>
              <a:tblGrid>
                <a:gridCol w="977900"/>
                <a:gridCol w="977900"/>
                <a:gridCol w="977900"/>
                <a:gridCol w="977900"/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[MHz]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Axx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Ayy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Azz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+ </a:t>
                      </a:r>
                      <a:r>
                        <a:rPr lang="en-US" altLang="ja-JP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(1)</a:t>
                      </a:r>
                      <a:endParaRPr lang="en-US" altLang="ja-JP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pt-B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uk-UA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0.030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+</a:t>
                      </a:r>
                      <a:r>
                        <a:rPr kumimoji="1" lang="en-US" altLang="ja-JP" sz="1800" b="1" baseline="30000" dirty="0" smtClean="0"/>
                        <a:t> </a:t>
                      </a:r>
                      <a:r>
                        <a:rPr kumimoji="1" lang="en-US" altLang="ja-JP" sz="1800" b="0" baseline="0" dirty="0" smtClean="0"/>
                        <a:t>(2)</a:t>
                      </a:r>
                      <a:endParaRPr kumimoji="1" lang="ja-JP" altLang="en-US" sz="1800" b="0" baseline="0" dirty="0" smtClean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uk-UA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pt-B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-0.001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pt-B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0.056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" name="テキスト ボックス 49"/>
          <p:cNvSpPr txBox="1"/>
          <p:nvPr/>
        </p:nvSpPr>
        <p:spPr>
          <a:xfrm>
            <a:off x="5292135" y="3463118"/>
            <a:ext cx="9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lang="en-US" altLang="ja-JP" sz="2400" b="1" baseline="30000" dirty="0"/>
              <a:t>+</a:t>
            </a:r>
            <a:r>
              <a:rPr kumimoji="1" lang="en-US" altLang="ja-JP" sz="2400" b="1" baseline="30000" dirty="0" smtClean="0"/>
              <a:t> </a:t>
            </a:r>
            <a:r>
              <a:rPr kumimoji="1" lang="en-US" altLang="ja-JP" sz="2400" b="1" dirty="0" smtClean="0"/>
              <a:t>(1)</a:t>
            </a:r>
            <a:endParaRPr kumimoji="1" lang="ja-JP" altLang="en-US" sz="2400" b="1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532752" y="4143697"/>
            <a:ext cx="9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lang="en-US" altLang="ja-JP" sz="2400" b="1" baseline="30000" dirty="0"/>
              <a:t>+</a:t>
            </a:r>
            <a:r>
              <a:rPr kumimoji="1" lang="en-US" altLang="ja-JP" sz="2400" b="1" baseline="30000" dirty="0" smtClean="0"/>
              <a:t> </a:t>
            </a:r>
            <a:r>
              <a:rPr kumimoji="1" lang="en-US" altLang="ja-JP" sz="2400" b="1" dirty="0" smtClean="0"/>
              <a:t>(2)</a:t>
            </a:r>
            <a:endParaRPr kumimoji="1" lang="ja-JP" altLang="en-US" sz="2400" b="1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135741" y="3910977"/>
            <a:ext cx="3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0000"/>
                </a:solidFill>
              </a:rPr>
              <a:t>O</a:t>
            </a:r>
            <a:endParaRPr kumimoji="1" lang="ja-JP" alt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60193" y="3589699"/>
            <a:ext cx="271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H-H</a:t>
            </a:r>
            <a:r>
              <a:rPr lang="ja-JP" altLang="en-US" dirty="0" smtClean="0"/>
              <a:t>間距離：</a:t>
            </a:r>
            <a:r>
              <a:rPr lang="cs-CZ" altLang="ja-JP" dirty="0"/>
              <a:t>1.61119</a:t>
            </a:r>
            <a:r>
              <a:rPr lang="hr-HR" altLang="ja-JP" dirty="0" smtClean="0"/>
              <a:t>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Å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100585" y="5033435"/>
            <a:ext cx="271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H-H</a:t>
            </a:r>
            <a:r>
              <a:rPr lang="ja-JP" altLang="en-US" dirty="0" smtClean="0"/>
              <a:t>間距離：</a:t>
            </a:r>
            <a:r>
              <a:rPr lang="is-IS" altLang="ja-JP" dirty="0"/>
              <a:t>3.32071</a:t>
            </a:r>
            <a:r>
              <a:rPr lang="hr-HR" altLang="ja-JP" dirty="0" smtClean="0"/>
              <a:t>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Å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116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16" y="7694"/>
            <a:ext cx="87372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ja-JP" altLang="en-US" sz="2600" dirty="0"/>
              <a:t>完全結晶 </a:t>
            </a:r>
            <a:r>
              <a:rPr lang="ja-JP" altLang="en-US" sz="2600" dirty="0" smtClean="0"/>
              <a:t>ルチル</a:t>
            </a:r>
            <a:r>
              <a:rPr lang="en-US" altLang="ja-JP" sz="2600" dirty="0" smtClean="0"/>
              <a:t>TiO</a:t>
            </a:r>
            <a:r>
              <a:rPr lang="en-US" altLang="ja-JP" sz="2600" baseline="-25000" dirty="0" smtClean="0"/>
              <a:t>2</a:t>
            </a:r>
            <a:r>
              <a:rPr lang="en-US" altLang="ja-JP" sz="2600" dirty="0" smtClean="0"/>
              <a:t> +</a:t>
            </a:r>
            <a:r>
              <a:rPr lang="ja-JP" altLang="en-US" sz="2600" dirty="0" smtClean="0"/>
              <a:t> </a:t>
            </a:r>
            <a:r>
              <a:rPr lang="en-US" altLang="ja-JP" sz="2600" b="1" dirty="0" smtClean="0">
                <a:solidFill>
                  <a:srgbClr val="FF0000"/>
                </a:solidFill>
              </a:rPr>
              <a:t>2H</a:t>
            </a:r>
            <a:r>
              <a:rPr lang="en-US" altLang="ja-JP" sz="2600" dirty="0" smtClean="0"/>
              <a:t> </a:t>
            </a:r>
            <a:r>
              <a:rPr lang="ja-JP" altLang="en-US" sz="2600" dirty="0" smtClean="0"/>
              <a:t>：</a:t>
            </a:r>
            <a:r>
              <a:rPr lang="en-US" altLang="ja-JP" sz="2600" dirty="0" smtClean="0"/>
              <a:t>DFT</a:t>
            </a:r>
            <a:r>
              <a:rPr lang="ja-JP" altLang="en-US" sz="2600" dirty="0" smtClean="0"/>
              <a:t>計算（</a:t>
            </a:r>
            <a:r>
              <a:rPr lang="en-US" altLang="ja-JP" sz="2600" dirty="0" smtClean="0"/>
              <a:t>HSE</a:t>
            </a:r>
            <a:r>
              <a:rPr lang="ja-JP" altLang="en-US" sz="2600" dirty="0" smtClean="0"/>
              <a:t>）</a:t>
            </a:r>
            <a:r>
              <a:rPr lang="en-US" altLang="ja-JP" sz="2600" dirty="0" smtClean="0"/>
              <a:t> </a:t>
            </a:r>
            <a:endParaRPr lang="en-US" altLang="en-US" sz="2600" dirty="0"/>
          </a:p>
        </p:txBody>
      </p:sp>
      <p:pic>
        <p:nvPicPr>
          <p:cNvPr id="4" name="図 3" descr="SPI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8" t="68824" r="57576"/>
          <a:stretch/>
        </p:blipFill>
        <p:spPr>
          <a:xfrm>
            <a:off x="70871" y="1085182"/>
            <a:ext cx="4590738" cy="26797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0959" y="4457207"/>
            <a:ext cx="215900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E0= </a:t>
            </a:r>
            <a:r>
              <a:rPr lang="is-IS" altLang="ja-JP" sz="2000" dirty="0" smtClean="0"/>
              <a:t>-2617</a:t>
            </a:r>
            <a:r>
              <a:rPr lang="en-US" altLang="ja-JP" sz="2000" dirty="0" smtClean="0"/>
              <a:t>.</a:t>
            </a:r>
            <a:r>
              <a:rPr lang="is-IS" altLang="ja-JP" sz="2000" dirty="0" smtClean="0"/>
              <a:t>0251 eV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0959" y="3932604"/>
            <a:ext cx="27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H-H</a:t>
            </a:r>
            <a:r>
              <a:rPr lang="ja-JP" altLang="en-US" dirty="0" smtClean="0"/>
              <a:t>間距離：</a:t>
            </a:r>
            <a:r>
              <a:rPr lang="nb-NO" altLang="ja-JP" dirty="0"/>
              <a:t>0.96369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Å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45780"/>
              </p:ext>
            </p:extLst>
          </p:nvPr>
        </p:nvGraphicFramePr>
        <p:xfrm>
          <a:off x="367983" y="4940536"/>
          <a:ext cx="3911600" cy="977900"/>
        </p:xfrm>
        <a:graphic>
          <a:graphicData uri="http://schemas.openxmlformats.org/drawingml/2006/table">
            <a:tbl>
              <a:tblPr/>
              <a:tblGrid>
                <a:gridCol w="977900"/>
                <a:gridCol w="977900"/>
                <a:gridCol w="977900"/>
                <a:gridCol w="977900"/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[MHz]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Axx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Ayy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Azz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+</a:t>
                      </a:r>
                      <a:endParaRPr lang="en-US" altLang="ja-JP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pt-B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0.405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it-IT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0.193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0.428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kumimoji="1" lang="en-US" altLang="ja-JP" sz="1800" b="1" i="0" u="none" strike="noStrike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kumimoji="1" lang="ja-JP" altLang="en-US" sz="1800" b="0" baseline="0" dirty="0" smtClean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4.159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cs-CZ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3.836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4.196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3458759" y="2674351"/>
            <a:ext cx="59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lang="en-US" altLang="ja-JP" sz="2400" b="1" baseline="30000" dirty="0"/>
              <a:t>+</a:t>
            </a:r>
            <a:endParaRPr kumimoji="1" lang="ja-JP" altLang="en-US" sz="24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56910" y="2965440"/>
            <a:ext cx="61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kumimoji="1" lang="en-US" altLang="ja-JP" sz="2400" b="1" baseline="30000" dirty="0" smtClean="0"/>
              <a:t>0</a:t>
            </a:r>
            <a:endParaRPr kumimoji="1" lang="ja-JP" altLang="en-US" sz="2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7315" y="605524"/>
            <a:ext cx="415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（３）</a:t>
            </a:r>
            <a:r>
              <a:rPr kumimoji="1" lang="en-US" altLang="ja-JP" dirty="0" smtClean="0"/>
              <a:t> </a:t>
            </a:r>
            <a:r>
              <a:rPr lang="ja-JP" altLang="en-US" dirty="0" smtClean="0"/>
              <a:t>１つ</a:t>
            </a:r>
            <a:r>
              <a:rPr lang="en-US" altLang="ja-JP" dirty="0" smtClean="0"/>
              <a:t>OH</a:t>
            </a:r>
            <a:r>
              <a:rPr lang="ja-JP" altLang="en-US" dirty="0" smtClean="0"/>
              <a:t>結合</a:t>
            </a:r>
            <a:r>
              <a:rPr lang="ja-JP" altLang="en-US" dirty="0"/>
              <a:t>（</a:t>
            </a:r>
            <a:r>
              <a:rPr lang="en-US" altLang="ja-JP" dirty="0"/>
              <a:t>H</a:t>
            </a:r>
            <a:r>
              <a:rPr lang="en-US" altLang="ja-JP" baseline="30000" dirty="0"/>
              <a:t>+</a:t>
            </a:r>
            <a:r>
              <a:rPr lang="ja-JP" altLang="en-US" dirty="0" smtClean="0"/>
              <a:t>）</a:t>
            </a:r>
            <a:r>
              <a:rPr lang="en-US" altLang="en-US" dirty="0" smtClean="0"/>
              <a:t>の近くに</a:t>
            </a:r>
            <a:r>
              <a:rPr lang="en-US" altLang="ja-JP" dirty="0" smtClean="0"/>
              <a:t>H</a:t>
            </a:r>
            <a:r>
              <a:rPr lang="en-US" altLang="ja-JP" baseline="30000" dirty="0" smtClean="0"/>
              <a:t>0</a:t>
            </a:r>
            <a:r>
              <a:rPr lang="ja-JP" altLang="en-US" dirty="0" smtClean="0"/>
              <a:t>がある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64965" y="2474296"/>
            <a:ext cx="3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0000"/>
                </a:solidFill>
              </a:rPr>
              <a:t>O</a:t>
            </a:r>
            <a:endParaRPr kumimoji="1" lang="ja-JP" alt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92870" y="816113"/>
            <a:ext cx="4351130" cy="92333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３つの準安定状態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r>
              <a:rPr lang="ja-JP" altLang="en-US" dirty="0" smtClean="0"/>
              <a:t>計算では</a:t>
            </a:r>
            <a:r>
              <a:rPr lang="ja-JP" altLang="en-US" dirty="0" smtClean="0">
                <a:solidFill>
                  <a:srgbClr val="FF0000"/>
                </a:solidFill>
              </a:rPr>
              <a:t>（２）</a:t>
            </a:r>
            <a:r>
              <a:rPr lang="ja-JP" altLang="en-US" dirty="0" smtClean="0"/>
              <a:t>が一番エネルギーが低い</a:t>
            </a:r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酸素欠陥ありと違って、</a:t>
            </a:r>
            <a:r>
              <a:rPr lang="en-US" altLang="ja-JP" b="1" dirty="0"/>
              <a:t>H</a:t>
            </a:r>
            <a:r>
              <a:rPr lang="en-US" altLang="ja-JP" b="1" baseline="30000" dirty="0" smtClean="0"/>
              <a:t>−</a:t>
            </a:r>
            <a:r>
              <a:rPr lang="ja-JP" altLang="en-US" b="1" baseline="30000" dirty="0" smtClean="0"/>
              <a:t>　</a:t>
            </a:r>
            <a:r>
              <a:rPr kumimoji="1" lang="ja-JP" altLang="en-US" dirty="0" smtClean="0"/>
              <a:t>が出来ない。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3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16" y="7694"/>
            <a:ext cx="87372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ja-JP" altLang="en-US" sz="2600" dirty="0"/>
              <a:t>完全結晶 </a:t>
            </a:r>
            <a:r>
              <a:rPr lang="ja-JP" altLang="en-US" sz="2600" dirty="0" smtClean="0"/>
              <a:t>ルチル</a:t>
            </a:r>
            <a:r>
              <a:rPr lang="en-US" altLang="ja-JP" sz="2600" dirty="0" smtClean="0"/>
              <a:t>TiO</a:t>
            </a:r>
            <a:r>
              <a:rPr lang="en-US" altLang="ja-JP" sz="2600" baseline="-25000" dirty="0" smtClean="0"/>
              <a:t>2</a:t>
            </a:r>
            <a:r>
              <a:rPr lang="en-US" altLang="ja-JP" sz="2600" dirty="0" smtClean="0"/>
              <a:t> </a:t>
            </a:r>
            <a:r>
              <a:rPr lang="en-US" altLang="ja-JP" sz="2400" dirty="0"/>
              <a:t>+ </a:t>
            </a:r>
            <a:r>
              <a:rPr lang="en-US" altLang="ja-JP" sz="2400" dirty="0" smtClean="0"/>
              <a:t>V</a:t>
            </a:r>
            <a:r>
              <a:rPr lang="en-US" altLang="ja-JP" sz="2400" baseline="-25000" dirty="0" smtClean="0"/>
              <a:t>O</a:t>
            </a:r>
            <a:r>
              <a:rPr lang="ja-JP" altLang="en-US" sz="2400" baseline="-25000" dirty="0" smtClean="0"/>
              <a:t> </a:t>
            </a:r>
            <a:r>
              <a:rPr lang="en-US" altLang="ja-JP" sz="2600" dirty="0" smtClean="0"/>
              <a:t>+</a:t>
            </a:r>
            <a:r>
              <a:rPr lang="ja-JP" altLang="en-US" sz="2600" dirty="0" smtClean="0"/>
              <a:t> </a:t>
            </a:r>
            <a:r>
              <a:rPr lang="en-US" altLang="ja-JP" sz="2600" b="1" dirty="0" smtClean="0">
                <a:solidFill>
                  <a:srgbClr val="FF0000"/>
                </a:solidFill>
              </a:rPr>
              <a:t>2H</a:t>
            </a:r>
            <a:r>
              <a:rPr lang="en-US" altLang="ja-JP" sz="2600" dirty="0" smtClean="0"/>
              <a:t> </a:t>
            </a:r>
            <a:r>
              <a:rPr lang="ja-JP" altLang="en-US" sz="2600" dirty="0" smtClean="0"/>
              <a:t>：</a:t>
            </a:r>
            <a:r>
              <a:rPr lang="en-US" altLang="ja-JP" sz="2600" dirty="0" smtClean="0"/>
              <a:t>DFT</a:t>
            </a:r>
            <a:r>
              <a:rPr lang="ja-JP" altLang="en-US" sz="2600" dirty="0" smtClean="0"/>
              <a:t>計算（</a:t>
            </a:r>
            <a:r>
              <a:rPr lang="en-US" altLang="ja-JP" sz="2600" dirty="0" smtClean="0"/>
              <a:t>HSE</a:t>
            </a:r>
            <a:r>
              <a:rPr lang="ja-JP" altLang="en-US" sz="2600" dirty="0" smtClean="0"/>
              <a:t>）</a:t>
            </a:r>
            <a:r>
              <a:rPr lang="en-US" altLang="ja-JP" sz="2600" dirty="0" smtClean="0"/>
              <a:t> </a:t>
            </a:r>
            <a:endParaRPr lang="en-US" altLang="en-US" sz="2600" dirty="0"/>
          </a:p>
        </p:txBody>
      </p:sp>
      <p:pic>
        <p:nvPicPr>
          <p:cNvPr id="35" name="図 34" descr="SPI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23971" r="22321" b="10898"/>
          <a:stretch/>
        </p:blipFill>
        <p:spPr>
          <a:xfrm>
            <a:off x="47452" y="1123265"/>
            <a:ext cx="4824651" cy="2867942"/>
          </a:xfrm>
          <a:prstGeom prst="rect">
            <a:avLst/>
          </a:prstGeom>
        </p:spPr>
      </p:pic>
      <p:pic>
        <p:nvPicPr>
          <p:cNvPr id="36" name="図 35" descr="SPI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" t="39231" r="53198" b="4319"/>
          <a:stretch/>
        </p:blipFill>
        <p:spPr>
          <a:xfrm>
            <a:off x="5061050" y="1112620"/>
            <a:ext cx="3616949" cy="3575687"/>
          </a:xfrm>
          <a:prstGeom prst="rect">
            <a:avLst/>
          </a:prstGeom>
        </p:spPr>
      </p:pic>
      <p:sp>
        <p:nvSpPr>
          <p:cNvPr id="37" name="テキスト ボックス 36"/>
          <p:cNvSpPr txBox="1"/>
          <p:nvPr/>
        </p:nvSpPr>
        <p:spPr>
          <a:xfrm>
            <a:off x="464502" y="4589030"/>
            <a:ext cx="215900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E0= </a:t>
            </a:r>
            <a:r>
              <a:rPr lang="is-IS" altLang="ja-JP" sz="2000" dirty="0" smtClean="0"/>
              <a:t>-2606.7335 eV</a:t>
            </a:r>
            <a:endParaRPr kumimoji="1" lang="ja-JP" altLang="en-US" sz="2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210933" y="2539423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757809" y="1519996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886060" y="2438413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677313" y="1534426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03908" y="3310769"/>
            <a:ext cx="58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kumimoji="1" lang="en-US" altLang="ja-JP" sz="2400" b="1" baseline="30000" dirty="0" smtClean="0"/>
              <a:t>−</a:t>
            </a:r>
            <a:endParaRPr kumimoji="1" lang="ja-JP" altLang="en-US" sz="2400" b="1" baseline="30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91863" y="2799115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kumimoji="1" lang="en-US" altLang="ja-JP" sz="2400" b="1" baseline="30000" dirty="0" smtClean="0"/>
              <a:t>+</a:t>
            </a:r>
            <a:endParaRPr kumimoji="1" lang="ja-JP" altLang="en-US" sz="2400" b="1" baseline="30000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322998" y="4330057"/>
            <a:ext cx="9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kumimoji="1" lang="en-US" altLang="ja-JP" sz="2400" b="1" baseline="30000" dirty="0" smtClean="0"/>
              <a:t>0 </a:t>
            </a:r>
            <a:r>
              <a:rPr kumimoji="1" lang="en-US" altLang="ja-JP" sz="2400" b="1" dirty="0" smtClean="0"/>
              <a:t>(1)</a:t>
            </a:r>
            <a:endParaRPr kumimoji="1" lang="ja-JP" altLang="en-US" sz="24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02232" y="621268"/>
            <a:ext cx="418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（１</a:t>
            </a:r>
            <a:r>
              <a:rPr lang="ja-JP" altLang="en-US" dirty="0" smtClean="0"/>
              <a:t>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１つは</a:t>
            </a:r>
            <a:r>
              <a:rPr kumimoji="1" lang="en-US" altLang="ja-JP" dirty="0" smtClean="0"/>
              <a:t>V</a:t>
            </a:r>
            <a:r>
              <a:rPr kumimoji="1" lang="en-US" altLang="ja-JP" baseline="-25000" dirty="0" smtClean="0"/>
              <a:t>O</a:t>
            </a:r>
            <a:r>
              <a:rPr kumimoji="1" lang="ja-JP" altLang="en-US" dirty="0" smtClean="0"/>
              <a:t>中（</a:t>
            </a:r>
            <a:r>
              <a:rPr lang="en-US" altLang="ja-JP" dirty="0"/>
              <a:t>H</a:t>
            </a:r>
            <a:r>
              <a:rPr lang="en-US" altLang="ja-JP" baseline="30000" dirty="0" smtClean="0"/>
              <a:t>−</a:t>
            </a:r>
            <a:r>
              <a:rPr kumimoji="1" lang="ja-JP" altLang="en-US" dirty="0" smtClean="0"/>
              <a:t>）、１つは</a:t>
            </a:r>
            <a:r>
              <a:rPr kumimoji="1" lang="en-US" altLang="ja-JP" dirty="0" smtClean="0"/>
              <a:t>OH</a:t>
            </a:r>
            <a:r>
              <a:rPr kumimoji="1" lang="ja-JP" altLang="en-US" dirty="0" smtClean="0"/>
              <a:t>結合（</a:t>
            </a:r>
            <a:r>
              <a:rPr lang="en-US" altLang="ja-JP" dirty="0"/>
              <a:t>H</a:t>
            </a:r>
            <a:r>
              <a:rPr lang="en-US" altLang="ja-JP" baseline="30000" dirty="0"/>
              <a:t>+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888000" y="621268"/>
            <a:ext cx="360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（２）</a:t>
            </a:r>
            <a:r>
              <a:rPr kumimoji="1" lang="en-US" altLang="ja-JP" dirty="0" smtClean="0"/>
              <a:t> </a:t>
            </a:r>
            <a:r>
              <a:rPr lang="ja-JP" altLang="en-US" dirty="0" smtClean="0"/>
              <a:t>２つの</a:t>
            </a:r>
            <a:r>
              <a:rPr lang="en-US" altLang="ja-JP" dirty="0" smtClean="0"/>
              <a:t>H</a:t>
            </a:r>
            <a:r>
              <a:rPr lang="ja-JP" altLang="en-US" dirty="0" smtClean="0"/>
              <a:t>が</a:t>
            </a:r>
            <a:r>
              <a:rPr lang="en-US" altLang="ja-JP" dirty="0" err="1" smtClean="0"/>
              <a:t>ab</a:t>
            </a:r>
            <a:r>
              <a:rPr lang="ja-JP" altLang="en-US" dirty="0" smtClean="0"/>
              <a:t>平面上（</a:t>
            </a:r>
            <a:r>
              <a:rPr lang="en-US" altLang="ja-JP" dirty="0" smtClean="0"/>
              <a:t>V</a:t>
            </a:r>
            <a:r>
              <a:rPr lang="en-US" altLang="ja-JP" baseline="-25000" dirty="0" smtClean="0"/>
              <a:t>O</a:t>
            </a:r>
            <a:r>
              <a:rPr lang="ja-JP" altLang="en-US" dirty="0" smtClean="0"/>
              <a:t>付近）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017757" y="4877629"/>
            <a:ext cx="271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H-H</a:t>
            </a:r>
            <a:r>
              <a:rPr lang="ja-JP" altLang="en-US" dirty="0" smtClean="0"/>
              <a:t>間距離：</a:t>
            </a:r>
            <a:r>
              <a:rPr lang="en-US" altLang="ja-JP" dirty="0"/>
              <a:t>0</a:t>
            </a:r>
            <a:r>
              <a:rPr lang="en-US" altLang="ja-JP" dirty="0" smtClean="0"/>
              <a:t>.</a:t>
            </a:r>
            <a:r>
              <a:rPr lang="is-IS" altLang="ja-JP" dirty="0"/>
              <a:t> 72661</a:t>
            </a:r>
            <a:r>
              <a:rPr lang="ja-JP" altLang="en-US" dirty="0" smtClean="0"/>
              <a:t>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Å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098875" y="5275821"/>
            <a:ext cx="2162486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E0= </a:t>
            </a:r>
            <a:r>
              <a:rPr lang="is-IS" altLang="ja-JP" sz="2000" dirty="0"/>
              <a:t>-</a:t>
            </a:r>
            <a:r>
              <a:rPr lang="is-IS" altLang="ja-JP" sz="2000" dirty="0" smtClean="0"/>
              <a:t>2605.5500 eV</a:t>
            </a:r>
            <a:endParaRPr kumimoji="1" lang="ja-JP" altLang="en-US" sz="2000" dirty="0"/>
          </a:p>
        </p:txBody>
      </p:sp>
      <p:graphicFrame>
        <p:nvGraphicFramePr>
          <p:cNvPr id="49" name="表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56814"/>
              </p:ext>
            </p:extLst>
          </p:nvPr>
        </p:nvGraphicFramePr>
        <p:xfrm>
          <a:off x="307163" y="5146112"/>
          <a:ext cx="3911600" cy="977900"/>
        </p:xfrm>
        <a:graphic>
          <a:graphicData uri="http://schemas.openxmlformats.org/drawingml/2006/table">
            <a:tbl>
              <a:tblPr/>
              <a:tblGrid>
                <a:gridCol w="977900"/>
                <a:gridCol w="977900"/>
                <a:gridCol w="977900"/>
                <a:gridCol w="977900"/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[MHz]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Axx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Ayy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Azz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kumimoji="1" lang="en-US" altLang="ja-JP" sz="1800" b="1" baseline="30000" dirty="0" smtClean="0"/>
                        <a:t>−</a:t>
                      </a:r>
                      <a:endParaRPr kumimoji="1" lang="ja-JP" altLang="en-US" sz="1800" b="1" baseline="30000" dirty="0" smtClean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is-IS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2.045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1.510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2.551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kumimoji="1" lang="en-US" altLang="ja-JP" sz="1800" b="1" baseline="30000" dirty="0" smtClean="0"/>
                        <a:t>+</a:t>
                      </a:r>
                      <a:endParaRPr kumimoji="1" lang="ja-JP" altLang="en-US" sz="1800" b="1" baseline="30000" dirty="0" smtClean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is-IS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0.504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pt-B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0.095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is-IS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0.608 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" name="テキスト ボックス 49"/>
          <p:cNvSpPr txBox="1"/>
          <p:nvPr/>
        </p:nvSpPr>
        <p:spPr>
          <a:xfrm>
            <a:off x="7039263" y="3739662"/>
            <a:ext cx="9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kumimoji="1" lang="en-US" altLang="ja-JP" sz="2400" b="1" baseline="30000" dirty="0" smtClean="0"/>
              <a:t>0 </a:t>
            </a:r>
            <a:r>
              <a:rPr kumimoji="1" lang="en-US" altLang="ja-JP" sz="2400" b="1" dirty="0" smtClean="0"/>
              <a:t>(2)</a:t>
            </a:r>
            <a:endParaRPr kumimoji="1" lang="ja-JP" altLang="en-US" sz="2400" b="1" dirty="0"/>
          </a:p>
        </p:txBody>
      </p:sp>
      <p:graphicFrame>
        <p:nvGraphicFramePr>
          <p:cNvPr id="51" name="表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08728"/>
              </p:ext>
            </p:extLst>
          </p:nvPr>
        </p:nvGraphicFramePr>
        <p:xfrm>
          <a:off x="5017757" y="5758625"/>
          <a:ext cx="3911600" cy="977900"/>
        </p:xfrm>
        <a:graphic>
          <a:graphicData uri="http://schemas.openxmlformats.org/drawingml/2006/table">
            <a:tbl>
              <a:tblPr/>
              <a:tblGrid>
                <a:gridCol w="977900"/>
                <a:gridCol w="977900"/>
                <a:gridCol w="977900"/>
                <a:gridCol w="977900"/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[MHz]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Axx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Ayy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Azz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(1)</a:t>
                      </a:r>
                      <a:endParaRPr lang="en-US" altLang="ja-JP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8.314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6.655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15.306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kumimoji="1" lang="en-US" altLang="ja-JP" sz="1800" b="1" baseline="30000" dirty="0" smtClean="0"/>
                        <a:t> </a:t>
                      </a:r>
                      <a:r>
                        <a:rPr kumimoji="1" lang="en-US" altLang="ja-JP" sz="1800" b="0" baseline="0" dirty="0" smtClean="0"/>
                        <a:t>(2)</a:t>
                      </a:r>
                      <a:endParaRPr kumimoji="1" lang="ja-JP" altLang="en-US" sz="1800" b="0" baseline="0" dirty="0" smtClean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5.987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3.570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6.080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2" name="テキスト ボックス 51"/>
          <p:cNvSpPr txBox="1"/>
          <p:nvPr/>
        </p:nvSpPr>
        <p:spPr>
          <a:xfrm>
            <a:off x="464502" y="4188681"/>
            <a:ext cx="271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H-H</a:t>
            </a:r>
            <a:r>
              <a:rPr lang="ja-JP" altLang="en-US" dirty="0" smtClean="0"/>
              <a:t>間距離：</a:t>
            </a:r>
            <a:r>
              <a:rPr lang="hr-HR" altLang="ja-JP" dirty="0"/>
              <a:t>2.27141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Å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137759" y="4146548"/>
            <a:ext cx="5322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0000FF"/>
                </a:solidFill>
              </a:rPr>
              <a:t>H</a:t>
            </a:r>
            <a:r>
              <a:rPr kumimoji="1" lang="en-US" altLang="ja-JP" sz="2400" b="1" baseline="-25000" dirty="0" smtClean="0">
                <a:solidFill>
                  <a:srgbClr val="0000FF"/>
                </a:solidFill>
              </a:rPr>
              <a:t>2</a:t>
            </a:r>
            <a:endParaRPr kumimoji="1" lang="ja-JP" altLang="en-US" sz="2400" b="1" baseline="-25000" dirty="0">
              <a:solidFill>
                <a:srgbClr val="0000FF"/>
              </a:solidFill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6553200" y="3991207"/>
            <a:ext cx="708161" cy="338850"/>
          </a:xfrm>
          <a:prstGeom prst="ellipse">
            <a:avLst/>
          </a:prstGeom>
          <a:noFill/>
          <a:ln w="3175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6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16" y="7694"/>
            <a:ext cx="87372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ja-JP" altLang="en-US" sz="2600" dirty="0"/>
              <a:t>完全結晶 </a:t>
            </a:r>
            <a:r>
              <a:rPr lang="ja-JP" altLang="en-US" sz="2600" dirty="0" smtClean="0"/>
              <a:t>ルチル</a:t>
            </a:r>
            <a:r>
              <a:rPr lang="en-US" altLang="ja-JP" sz="2600" dirty="0" smtClean="0"/>
              <a:t>TiO</a:t>
            </a:r>
            <a:r>
              <a:rPr lang="en-US" altLang="ja-JP" sz="2600" baseline="-25000" dirty="0" smtClean="0"/>
              <a:t>2</a:t>
            </a:r>
            <a:r>
              <a:rPr lang="en-US" altLang="ja-JP" sz="2600" dirty="0" smtClean="0"/>
              <a:t> </a:t>
            </a:r>
            <a:r>
              <a:rPr lang="en-US" altLang="ja-JP" sz="2400" dirty="0"/>
              <a:t>+ </a:t>
            </a:r>
            <a:r>
              <a:rPr lang="en-US" altLang="ja-JP" sz="2400" dirty="0" smtClean="0"/>
              <a:t>V</a:t>
            </a:r>
            <a:r>
              <a:rPr lang="en-US" altLang="ja-JP" sz="2400" baseline="-25000" dirty="0" smtClean="0"/>
              <a:t>O</a:t>
            </a:r>
            <a:r>
              <a:rPr lang="ja-JP" altLang="en-US" sz="2400" baseline="-25000" dirty="0" smtClean="0"/>
              <a:t> </a:t>
            </a:r>
            <a:r>
              <a:rPr lang="en-US" altLang="ja-JP" sz="2600" dirty="0" smtClean="0"/>
              <a:t>+</a:t>
            </a:r>
            <a:r>
              <a:rPr lang="ja-JP" altLang="en-US" sz="2600" dirty="0" smtClean="0"/>
              <a:t> </a:t>
            </a:r>
            <a:r>
              <a:rPr lang="en-US" altLang="ja-JP" sz="2600" b="1" dirty="0" smtClean="0">
                <a:solidFill>
                  <a:srgbClr val="FF0000"/>
                </a:solidFill>
              </a:rPr>
              <a:t>2H</a:t>
            </a:r>
            <a:r>
              <a:rPr lang="en-US" altLang="ja-JP" sz="2600" dirty="0" smtClean="0"/>
              <a:t> </a:t>
            </a:r>
            <a:r>
              <a:rPr lang="ja-JP" altLang="en-US" sz="2600" dirty="0" smtClean="0"/>
              <a:t>：</a:t>
            </a:r>
            <a:r>
              <a:rPr lang="en-US" altLang="ja-JP" sz="2600" dirty="0" smtClean="0"/>
              <a:t>DFT</a:t>
            </a:r>
            <a:r>
              <a:rPr lang="ja-JP" altLang="en-US" sz="2600" dirty="0" smtClean="0"/>
              <a:t>計算（</a:t>
            </a:r>
            <a:r>
              <a:rPr lang="en-US" altLang="ja-JP" sz="2600" dirty="0" smtClean="0"/>
              <a:t>HSE</a:t>
            </a:r>
            <a:r>
              <a:rPr lang="ja-JP" altLang="en-US" sz="2600" dirty="0" smtClean="0"/>
              <a:t>）</a:t>
            </a:r>
            <a:r>
              <a:rPr lang="en-US" altLang="ja-JP" sz="2600" dirty="0" smtClean="0"/>
              <a:t> </a:t>
            </a:r>
            <a:endParaRPr lang="en-US" altLang="en-US" sz="2600" dirty="0"/>
          </a:p>
        </p:txBody>
      </p:sp>
      <p:pic>
        <p:nvPicPr>
          <p:cNvPr id="4" name="図 3" descr="SPI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39839" r="58651"/>
          <a:stretch/>
        </p:blipFill>
        <p:spPr>
          <a:xfrm>
            <a:off x="476967" y="1081692"/>
            <a:ext cx="3016131" cy="359551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27315" y="621268"/>
            <a:ext cx="415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（３）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１つは</a:t>
            </a:r>
            <a:r>
              <a:rPr kumimoji="1" lang="en-US" altLang="ja-JP" dirty="0" smtClean="0"/>
              <a:t>V</a:t>
            </a:r>
            <a:r>
              <a:rPr kumimoji="1" lang="en-US" altLang="ja-JP" baseline="-25000" dirty="0" smtClean="0"/>
              <a:t>O</a:t>
            </a:r>
            <a:r>
              <a:rPr kumimoji="1" lang="ja-JP" altLang="en-US" dirty="0" smtClean="0"/>
              <a:t>中、１つは</a:t>
            </a:r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軸方向のすぐ上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0959" y="5396930"/>
            <a:ext cx="215900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E0= </a:t>
            </a:r>
            <a:r>
              <a:rPr lang="is-IS" altLang="ja-JP" sz="2000" dirty="0"/>
              <a:t>-</a:t>
            </a:r>
            <a:r>
              <a:rPr lang="is-IS" altLang="ja-JP" sz="2000" dirty="0" smtClean="0"/>
              <a:t>2605.8566 eV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27685" y="2427053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177836" y="1419154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Ti</a:t>
            </a:r>
            <a:r>
              <a:rPr kumimoji="1" lang="en-US" altLang="ja-JP" sz="2400" b="1" baseline="30000" dirty="0" smtClean="0"/>
              <a:t>3+</a:t>
            </a:r>
            <a:endParaRPr kumimoji="1" lang="ja-JP" altLang="en-US" sz="2400" b="1" baseline="30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0958" y="4982775"/>
            <a:ext cx="27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H-H</a:t>
            </a:r>
            <a:r>
              <a:rPr lang="ja-JP" altLang="en-US" dirty="0" smtClean="0"/>
              <a:t>間距離：</a:t>
            </a:r>
            <a:r>
              <a:rPr lang="en-US" altLang="ja-JP" dirty="0" smtClean="0"/>
              <a:t>0.</a:t>
            </a:r>
            <a:r>
              <a:rPr lang="is-IS" altLang="ja-JP" dirty="0"/>
              <a:t> 75059</a:t>
            </a:r>
            <a:r>
              <a:rPr lang="ja-JP" altLang="en-US" dirty="0" smtClean="0"/>
              <a:t>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Å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058061"/>
              </p:ext>
            </p:extLst>
          </p:nvPr>
        </p:nvGraphicFramePr>
        <p:xfrm>
          <a:off x="367983" y="5880259"/>
          <a:ext cx="3911600" cy="977900"/>
        </p:xfrm>
        <a:graphic>
          <a:graphicData uri="http://schemas.openxmlformats.org/drawingml/2006/table">
            <a:tbl>
              <a:tblPr/>
              <a:tblGrid>
                <a:gridCol w="977900"/>
                <a:gridCol w="977900"/>
                <a:gridCol w="977900"/>
                <a:gridCol w="977900"/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[MHz]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Axx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Ayy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Azz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(1)</a:t>
                      </a:r>
                      <a:endParaRPr lang="en-US" altLang="ja-JP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8.834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7.119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18.821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H</a:t>
                      </a:r>
                      <a:r>
                        <a:rPr kumimoji="1" lang="en-US" altLang="ja-JP" sz="1800" b="1" baseline="30000" dirty="0" smtClean="0"/>
                        <a:t> </a:t>
                      </a:r>
                      <a:r>
                        <a:rPr kumimoji="1" lang="en-US" altLang="ja-JP" sz="1800" b="0" baseline="0" dirty="0" smtClean="0"/>
                        <a:t>(2)</a:t>
                      </a:r>
                      <a:endParaRPr kumimoji="1" lang="ja-JP" altLang="en-US" sz="1800" b="0" baseline="0" dirty="0" smtClean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-</a:t>
                      </a:r>
                      <a:r>
                        <a:rPr kumimoji="1" lang="hr-HR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8.159 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7.304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1" lang="nb-NO" altLang="ja-JP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10.362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2052853" y="4475557"/>
            <a:ext cx="9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kumimoji="1" lang="en-US" altLang="ja-JP" sz="2400" b="1" baseline="30000" dirty="0" smtClean="0"/>
              <a:t>0 </a:t>
            </a:r>
            <a:r>
              <a:rPr kumimoji="1" lang="en-US" altLang="ja-JP" sz="2400" b="1" dirty="0" smtClean="0"/>
              <a:t>(1)</a:t>
            </a:r>
            <a:endParaRPr kumimoji="1" lang="ja-JP" altLang="en-US" sz="24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51475" y="3690934"/>
            <a:ext cx="9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kumimoji="1" lang="en-US" altLang="ja-JP" sz="2400" b="1" baseline="30000" dirty="0" smtClean="0"/>
              <a:t>0 </a:t>
            </a:r>
            <a:r>
              <a:rPr kumimoji="1" lang="en-US" altLang="ja-JP" sz="2400" b="1" dirty="0" smtClean="0"/>
              <a:t>(2)</a:t>
            </a:r>
            <a:endParaRPr kumimoji="1" lang="ja-JP" altLang="en-US" sz="24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92870" y="816113"/>
            <a:ext cx="435113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３つの準安定状態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r>
              <a:rPr lang="ja-JP" altLang="en-US" dirty="0" smtClean="0"/>
              <a:t>計算では</a:t>
            </a:r>
            <a:r>
              <a:rPr lang="ja-JP" altLang="en-US" dirty="0" smtClean="0">
                <a:solidFill>
                  <a:srgbClr val="FF0000"/>
                </a:solidFill>
              </a:rPr>
              <a:t>（１）</a:t>
            </a:r>
            <a:r>
              <a:rPr lang="ja-JP" altLang="en-US" dirty="0" smtClean="0"/>
              <a:t>が一番エネルギーが低い</a:t>
            </a:r>
            <a:endParaRPr lang="en-US" altLang="ja-JP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393837" y="4157611"/>
            <a:ext cx="5322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0000FF"/>
                </a:solidFill>
              </a:rPr>
              <a:t>H</a:t>
            </a:r>
            <a:r>
              <a:rPr kumimoji="1" lang="en-US" altLang="ja-JP" sz="2400" b="1" baseline="-25000" dirty="0" smtClean="0">
                <a:solidFill>
                  <a:srgbClr val="0000FF"/>
                </a:solidFill>
              </a:rPr>
              <a:t>2</a:t>
            </a:r>
            <a:endParaRPr kumimoji="1" lang="ja-JP" altLang="en-US" sz="2400" b="1" baseline="-25000" dirty="0">
              <a:solidFill>
                <a:srgbClr val="0000FF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851476" y="4146607"/>
            <a:ext cx="542362" cy="451685"/>
          </a:xfrm>
          <a:prstGeom prst="ellipse">
            <a:avLst/>
          </a:prstGeom>
          <a:noFill/>
          <a:ln w="3175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792870" y="1780722"/>
            <a:ext cx="4351130" cy="120032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u="sng" dirty="0">
                <a:latin typeface="+mn-ea"/>
              </a:rPr>
              <a:t>V</a:t>
            </a:r>
            <a:r>
              <a:rPr lang="en-US" altLang="ja-JP" u="sng" baseline="-25000" dirty="0">
                <a:latin typeface="+mn-ea"/>
              </a:rPr>
              <a:t>O</a:t>
            </a:r>
            <a:r>
              <a:rPr lang="ja-JP" altLang="en-US" u="sng" baseline="-25000" dirty="0">
                <a:latin typeface="+mn-ea"/>
              </a:rPr>
              <a:t> </a:t>
            </a:r>
            <a:r>
              <a:rPr lang="en-US" altLang="ja-JP" u="sng" dirty="0">
                <a:latin typeface="+mn-ea"/>
              </a:rPr>
              <a:t>+</a:t>
            </a:r>
            <a:r>
              <a:rPr lang="ja-JP" altLang="en-US" u="sng" dirty="0">
                <a:latin typeface="+mn-ea"/>
              </a:rPr>
              <a:t> </a:t>
            </a:r>
            <a:r>
              <a:rPr lang="en-US" altLang="ja-JP" b="1" u="sng" dirty="0">
                <a:solidFill>
                  <a:srgbClr val="FF0000"/>
                </a:solidFill>
                <a:latin typeface="+mn-ea"/>
              </a:rPr>
              <a:t>2H</a:t>
            </a:r>
            <a:r>
              <a:rPr lang="en-US" altLang="ja-JP" u="sng" dirty="0">
                <a:latin typeface="+mn-ea"/>
              </a:rPr>
              <a:t> </a:t>
            </a:r>
          </a:p>
          <a:p>
            <a:r>
              <a:rPr kumimoji="1" lang="ja-JP" altLang="en-US" dirty="0" smtClean="0">
                <a:latin typeface="+mn-ea"/>
              </a:rPr>
              <a:t>空間があって、</a:t>
            </a:r>
            <a:r>
              <a:rPr kumimoji="1" lang="en-US" altLang="ja-JP" dirty="0" smtClean="0">
                <a:latin typeface="+mn-ea"/>
              </a:rPr>
              <a:t>2</a:t>
            </a:r>
            <a:r>
              <a:rPr kumimoji="1" lang="ja-JP" altLang="en-US" dirty="0" smtClean="0">
                <a:latin typeface="+mn-ea"/>
              </a:rPr>
              <a:t>個の</a:t>
            </a:r>
            <a:r>
              <a:rPr kumimoji="1" lang="en-US" altLang="ja-JP" dirty="0" smtClean="0">
                <a:latin typeface="+mn-ea"/>
              </a:rPr>
              <a:t>H</a:t>
            </a:r>
            <a:r>
              <a:rPr kumimoji="1" lang="ja-JP" altLang="en-US" dirty="0" smtClean="0">
                <a:latin typeface="+mn-ea"/>
              </a:rPr>
              <a:t>があると、</a:t>
            </a:r>
            <a:endParaRPr kumimoji="1" lang="en-US" altLang="ja-JP" dirty="0" smtClean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２つの</a:t>
            </a:r>
            <a:r>
              <a:rPr lang="en-US" altLang="ja-JP" dirty="0" smtClean="0">
                <a:latin typeface="+mn-ea"/>
              </a:rPr>
              <a:t>H</a:t>
            </a:r>
            <a:r>
              <a:rPr lang="ja-JP" altLang="en-US" dirty="0" smtClean="0">
                <a:latin typeface="+mn-ea"/>
              </a:rPr>
              <a:t>が孤立した</a:t>
            </a:r>
            <a:r>
              <a:rPr lang="en-US" altLang="ja-JP" dirty="0" smtClean="0">
                <a:latin typeface="+mn-ea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+mn-ea"/>
              </a:rPr>
              <a:t>H</a:t>
            </a:r>
            <a:r>
              <a:rPr lang="en-US" altLang="ja-JP" baseline="-25000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ja-JP" dirty="0" smtClean="0">
                <a:solidFill>
                  <a:srgbClr val="0000FF"/>
                </a:solidFill>
                <a:latin typeface="+mn-ea"/>
              </a:rPr>
              <a:t> like </a:t>
            </a:r>
            <a:r>
              <a:rPr lang="ja-JP" altLang="en-US" dirty="0" smtClean="0">
                <a:latin typeface="+mn-ea"/>
              </a:rPr>
              <a:t>になる可能性がある。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92870" y="3321602"/>
            <a:ext cx="4351130" cy="369332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>
                <a:latin typeface="Symbol" charset="2"/>
                <a:cs typeface="Symbol" charset="2"/>
              </a:rPr>
              <a:t>m</a:t>
            </a:r>
            <a:r>
              <a:rPr kumimoji="1" lang="en-US" altLang="ja-JP" dirty="0" err="1" smtClean="0"/>
              <a:t>SR</a:t>
            </a:r>
            <a:r>
              <a:rPr kumimoji="1" lang="ja-JP" altLang="en-US" dirty="0" smtClean="0"/>
              <a:t>実験では、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（３）</a:t>
            </a:r>
            <a:r>
              <a:rPr kumimoji="1" lang="ja-JP" altLang="en-US" dirty="0" smtClean="0"/>
              <a:t>が観測されて</a:t>
            </a:r>
            <a:r>
              <a:rPr kumimoji="1" lang="ja-JP" altLang="en-US" dirty="0" smtClean="0"/>
              <a:t>いる</a:t>
            </a:r>
            <a:r>
              <a:rPr kumimoji="1" lang="ja-JP" altLang="en-US" dirty="0" smtClean="0"/>
              <a:t>？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0639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64B3-EFE3-1C48-B22C-836AD87E88F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316" y="45794"/>
            <a:ext cx="280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u="sng" dirty="0" err="1" smtClean="0"/>
              <a:t>HSEの計算</a:t>
            </a:r>
            <a:r>
              <a:rPr lang="ja-JP" altLang="en-US" sz="2400" u="sng" dirty="0" smtClean="0"/>
              <a:t>（</a:t>
            </a:r>
            <a:r>
              <a:rPr lang="en-US" altLang="ja-JP" sz="2400" u="sng" dirty="0" smtClean="0"/>
              <a:t>V</a:t>
            </a:r>
            <a:r>
              <a:rPr lang="en-US" altLang="ja-JP" sz="2400" u="sng" baseline="-25000" dirty="0" smtClean="0"/>
              <a:t>O</a:t>
            </a:r>
            <a:r>
              <a:rPr lang="en-US" altLang="ja-JP" sz="2400" u="sng" dirty="0" smtClean="0"/>
              <a:t>+2H</a:t>
            </a:r>
            <a:r>
              <a:rPr lang="ja-JP" altLang="en-US" sz="2400" u="sng" dirty="0" smtClean="0"/>
              <a:t>）</a:t>
            </a:r>
            <a:endParaRPr lang="en-US" altLang="en-US" sz="2400" u="sng" dirty="0"/>
          </a:p>
        </p:txBody>
      </p:sp>
      <p:pic>
        <p:nvPicPr>
          <p:cNvPr id="5" name="図 4" descr="CONTCAR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" t="54140" r="55994" b="8387"/>
          <a:stretch/>
        </p:blipFill>
        <p:spPr>
          <a:xfrm>
            <a:off x="114300" y="990600"/>
            <a:ext cx="2997200" cy="2241550"/>
          </a:xfrm>
          <a:prstGeom prst="rect">
            <a:avLst/>
          </a:prstGeom>
        </p:spPr>
      </p:pic>
      <p:pic>
        <p:nvPicPr>
          <p:cNvPr id="7" name="図 6" descr="CONTCAR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54678" r="58360" b="9147"/>
          <a:stretch/>
        </p:blipFill>
        <p:spPr>
          <a:xfrm>
            <a:off x="114300" y="4064000"/>
            <a:ext cx="2997200" cy="2209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02231" y="621268"/>
            <a:ext cx="403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（１</a:t>
            </a:r>
            <a:r>
              <a:rPr lang="ja-JP" altLang="en-US" dirty="0" smtClean="0"/>
              <a:t>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１つは</a:t>
            </a:r>
            <a:r>
              <a:rPr kumimoji="1" lang="en-US" altLang="ja-JP" dirty="0" smtClean="0"/>
              <a:t>V</a:t>
            </a:r>
            <a:r>
              <a:rPr kumimoji="1" lang="en-US" altLang="ja-JP" baseline="-25000" dirty="0" smtClean="0"/>
              <a:t>O</a:t>
            </a:r>
            <a:r>
              <a:rPr kumimoji="1" lang="ja-JP" altLang="en-US" dirty="0" smtClean="0"/>
              <a:t>中、１つは</a:t>
            </a:r>
            <a:r>
              <a:rPr kumimoji="1" lang="en-US" altLang="ja-JP" dirty="0" smtClean="0"/>
              <a:t>OH</a:t>
            </a:r>
            <a:r>
              <a:rPr kumimoji="1" lang="ja-JP" altLang="en-US" dirty="0" smtClean="0"/>
              <a:t>結合：最安定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2232" y="3599934"/>
            <a:ext cx="517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（</a:t>
            </a:r>
            <a:r>
              <a:rPr lang="ja-JP" altLang="en-US" dirty="0" smtClean="0"/>
              <a:t>３</a:t>
            </a:r>
            <a:r>
              <a:rPr lang="ja-JP" altLang="en-US" dirty="0" smtClean="0"/>
              <a:t>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１つは</a:t>
            </a:r>
            <a:r>
              <a:rPr kumimoji="1" lang="en-US" altLang="ja-JP" dirty="0" smtClean="0"/>
              <a:t>V</a:t>
            </a:r>
            <a:r>
              <a:rPr kumimoji="1" lang="en-US" altLang="ja-JP" baseline="-25000" dirty="0" smtClean="0"/>
              <a:t>O</a:t>
            </a:r>
            <a:r>
              <a:rPr kumimoji="1" lang="ja-JP" altLang="en-US" dirty="0" smtClean="0"/>
              <a:t>中、１つは</a:t>
            </a:r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軸方向のすぐ上：準安定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0200" y="608913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H-H</a:t>
            </a:r>
            <a:r>
              <a:rPr lang="ja-JP" altLang="en-US" dirty="0" smtClean="0"/>
              <a:t>間距離：</a:t>
            </a:r>
            <a:r>
              <a:rPr lang="en-US" altLang="ja-JP" dirty="0"/>
              <a:t>0.</a:t>
            </a:r>
            <a:r>
              <a:rPr lang="is-IS" altLang="ja-JP" dirty="0"/>
              <a:t> 75059</a:t>
            </a:r>
            <a:r>
              <a:rPr lang="ja-JP" altLang="en-US" dirty="0"/>
              <a:t> 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Å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0200" y="3100169"/>
            <a:ext cx="215900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E0= </a:t>
            </a:r>
            <a:r>
              <a:rPr lang="is-IS" altLang="ja-JP" sz="2000" dirty="0"/>
              <a:t>-2606.7335</a:t>
            </a:r>
            <a:r>
              <a:rPr lang="is-IS" altLang="ja-JP" sz="2000" dirty="0" smtClean="0"/>
              <a:t> eV</a:t>
            </a:r>
            <a:endParaRPr kumimoji="1" lang="ja-JP" altLang="en-US" sz="2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30200" y="6452116"/>
            <a:ext cx="215900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E0= </a:t>
            </a:r>
            <a:r>
              <a:rPr lang="is-IS" altLang="ja-JP" sz="2000" dirty="0"/>
              <a:t>-</a:t>
            </a:r>
            <a:r>
              <a:rPr lang="is-IS" altLang="ja-JP" sz="2000" dirty="0" smtClean="0"/>
              <a:t>2605.8566 eV</a:t>
            </a:r>
            <a:endParaRPr kumimoji="1" lang="ja-JP" altLang="en-US" sz="2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63514" y="3098105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H-H</a:t>
            </a:r>
            <a:r>
              <a:rPr lang="ja-JP" altLang="en-US" dirty="0" smtClean="0"/>
              <a:t>間距離：</a:t>
            </a:r>
            <a:r>
              <a:rPr lang="en-US" altLang="ja-JP" dirty="0" smtClean="0"/>
              <a:t>2.27</a:t>
            </a:r>
            <a:r>
              <a:rPr lang="ja-JP" altLang="en-US" dirty="0" smtClean="0"/>
              <a:t>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Å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0" y="359993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図 19" descr="band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/>
          <a:stretch/>
        </p:blipFill>
        <p:spPr>
          <a:xfrm>
            <a:off x="4631436" y="330200"/>
            <a:ext cx="4576572" cy="2943122"/>
          </a:xfrm>
          <a:prstGeom prst="rect">
            <a:avLst/>
          </a:prstGeom>
        </p:spPr>
      </p:pic>
      <p:pic>
        <p:nvPicPr>
          <p:cNvPr id="21" name="図 20" descr="band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"/>
          <a:stretch/>
        </p:blipFill>
        <p:spPr>
          <a:xfrm>
            <a:off x="4567428" y="4152900"/>
            <a:ext cx="4640580" cy="2943106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651500" y="1605865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ingap</a:t>
            </a:r>
            <a:r>
              <a:rPr kumimoji="1" lang="ja-JP" altLang="en-US" dirty="0" smtClean="0"/>
              <a:t> </a:t>
            </a:r>
            <a:r>
              <a:rPr kumimoji="1" lang="en-US" altLang="ja-JP" dirty="0" err="1" smtClean="0"/>
              <a:t>stete</a:t>
            </a:r>
            <a:r>
              <a:rPr kumimoji="1" lang="ja-JP" altLang="en-US" dirty="0" smtClean="0"/>
              <a:t> がない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664200" y="5442803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ingap</a:t>
            </a:r>
            <a:r>
              <a:rPr kumimoji="1" lang="ja-JP" altLang="en-US" dirty="0" smtClean="0"/>
              <a:t> </a:t>
            </a:r>
            <a:r>
              <a:rPr kumimoji="1" lang="en-US" altLang="ja-JP" dirty="0" err="1" smtClean="0"/>
              <a:t>stete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がある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6400800" y="5067300"/>
            <a:ext cx="0" cy="266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5179676" y="64823"/>
            <a:ext cx="2093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Fermi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energy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5.30</a:t>
            </a:r>
            <a:r>
              <a:rPr lang="ja-JP" altLang="en-US" sz="1600" dirty="0" smtClean="0"/>
              <a:t> </a:t>
            </a:r>
            <a:r>
              <a:rPr lang="en-US" altLang="ja-JP" sz="1600" dirty="0" err="1" smtClean="0"/>
              <a:t>eV</a:t>
            </a:r>
            <a:endParaRPr kumimoji="1" lang="ja-JP" altLang="en-US" sz="16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79676" y="3833727"/>
            <a:ext cx="2093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Fermi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energy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5.80</a:t>
            </a:r>
            <a:r>
              <a:rPr lang="ja-JP" altLang="en-US" sz="1600" dirty="0" smtClean="0"/>
              <a:t> </a:t>
            </a:r>
            <a:r>
              <a:rPr lang="en-US" altLang="ja-JP" sz="1600" dirty="0" err="1" smtClean="0"/>
              <a:t>eV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5531556" y="5442804"/>
            <a:ext cx="2164644" cy="446234"/>
          </a:xfrm>
          <a:prstGeom prst="rect">
            <a:avLst/>
          </a:prstGeom>
          <a:noFill/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471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27314" y="45794"/>
            <a:ext cx="451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u="sng" dirty="0" smtClean="0"/>
              <a:t>GGA+U（U=10eV） の計算</a:t>
            </a:r>
            <a:r>
              <a:rPr lang="ja-JP" altLang="en-US" sz="2400" u="sng" dirty="0" smtClean="0"/>
              <a:t>（</a:t>
            </a:r>
            <a:r>
              <a:rPr lang="en-US" altLang="ja-JP" sz="2400" u="sng" dirty="0" smtClean="0"/>
              <a:t>V</a:t>
            </a:r>
            <a:r>
              <a:rPr lang="en-US" altLang="ja-JP" sz="2400" u="sng" baseline="-25000" dirty="0" smtClean="0"/>
              <a:t>O</a:t>
            </a:r>
            <a:r>
              <a:rPr lang="en-US" altLang="ja-JP" sz="2400" u="sng" dirty="0" smtClean="0"/>
              <a:t>+2H</a:t>
            </a:r>
            <a:r>
              <a:rPr lang="ja-JP" altLang="en-US" sz="2400" u="sng" dirty="0" smtClean="0"/>
              <a:t>）</a:t>
            </a:r>
            <a:endParaRPr lang="en-US" altLang="en-US" sz="2400" u="sng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02232" y="621268"/>
            <a:ext cx="543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（１</a:t>
            </a:r>
            <a:r>
              <a:rPr lang="ja-JP" altLang="en-US" dirty="0" smtClean="0"/>
              <a:t>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１つは</a:t>
            </a:r>
            <a:r>
              <a:rPr kumimoji="1" lang="en-US" altLang="ja-JP" dirty="0" smtClean="0"/>
              <a:t>V</a:t>
            </a:r>
            <a:r>
              <a:rPr kumimoji="1" lang="en-US" altLang="ja-JP" baseline="-25000" dirty="0" smtClean="0"/>
              <a:t>O</a:t>
            </a:r>
            <a:r>
              <a:rPr kumimoji="1" lang="ja-JP" altLang="en-US" dirty="0" smtClean="0"/>
              <a:t>中（</a:t>
            </a:r>
            <a:r>
              <a:rPr lang="en-US" altLang="ja-JP" dirty="0"/>
              <a:t>H</a:t>
            </a:r>
            <a:r>
              <a:rPr lang="en-US" altLang="ja-JP" baseline="30000" dirty="0" smtClean="0"/>
              <a:t>−</a:t>
            </a:r>
            <a:r>
              <a:rPr kumimoji="1" lang="ja-JP" altLang="en-US" dirty="0" smtClean="0"/>
              <a:t>）、１つは</a:t>
            </a:r>
            <a:r>
              <a:rPr kumimoji="1" lang="en-US" altLang="ja-JP" dirty="0" smtClean="0"/>
              <a:t>OH</a:t>
            </a:r>
            <a:r>
              <a:rPr kumimoji="1" lang="ja-JP" altLang="en-US" dirty="0" smtClean="0"/>
              <a:t>結合（</a:t>
            </a:r>
            <a:r>
              <a:rPr lang="en-US" altLang="ja-JP" dirty="0"/>
              <a:t>H</a:t>
            </a:r>
            <a:r>
              <a:rPr lang="en-US" altLang="ja-JP" baseline="30000" dirty="0"/>
              <a:t>+</a:t>
            </a:r>
            <a:r>
              <a:rPr kumimoji="1" lang="ja-JP" altLang="en-US" dirty="0" smtClean="0"/>
              <a:t>）：最安定</a:t>
            </a:r>
            <a:endParaRPr kumimoji="1" lang="ja-JP" altLang="en-US" dirty="0"/>
          </a:p>
        </p:txBody>
      </p:sp>
      <p:pic>
        <p:nvPicPr>
          <p:cNvPr id="2" name="図 1" descr="pdos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9" r="4068"/>
          <a:stretch/>
        </p:blipFill>
        <p:spPr>
          <a:xfrm>
            <a:off x="4547772" y="1052250"/>
            <a:ext cx="4605348" cy="3037862"/>
          </a:xfrm>
          <a:prstGeom prst="rect">
            <a:avLst/>
          </a:prstGeom>
        </p:spPr>
      </p:pic>
      <p:pic>
        <p:nvPicPr>
          <p:cNvPr id="5" name="図 4" descr="pdosti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9" r="4134" b="4315"/>
          <a:stretch/>
        </p:blipFill>
        <p:spPr>
          <a:xfrm>
            <a:off x="4540067" y="3954011"/>
            <a:ext cx="4602143" cy="2893037"/>
          </a:xfrm>
          <a:prstGeom prst="rect">
            <a:avLst/>
          </a:prstGeom>
        </p:spPr>
      </p:pic>
      <p:pic>
        <p:nvPicPr>
          <p:cNvPr id="22" name="図 21" descr="SPIN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" t="65524" r="52928" b="8390"/>
          <a:stretch/>
        </p:blipFill>
        <p:spPr>
          <a:xfrm>
            <a:off x="299138" y="4744758"/>
            <a:ext cx="3137647" cy="1788964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1760436" y="6054163"/>
            <a:ext cx="8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lang="en-US" altLang="ja-JP" sz="2400" b="1" dirty="0" smtClean="0"/>
              <a:t>(1)</a:t>
            </a:r>
            <a:endParaRPr kumimoji="1" lang="ja-JP" altLang="en-US" sz="2400" b="1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91554" y="5166363"/>
            <a:ext cx="8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lang="en-US" altLang="ja-JP" sz="2400" b="1" dirty="0" smtClean="0"/>
              <a:t>(2)</a:t>
            </a:r>
            <a:endParaRPr kumimoji="1" lang="ja-JP" altLang="en-US" sz="2400" b="1" dirty="0"/>
          </a:p>
        </p:txBody>
      </p:sp>
      <p:pic>
        <p:nvPicPr>
          <p:cNvPr id="10" name="図 9" descr="pdosh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3" r="5427"/>
          <a:stretch/>
        </p:blipFill>
        <p:spPr>
          <a:xfrm>
            <a:off x="0" y="1068816"/>
            <a:ext cx="4540067" cy="30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14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27314" y="45794"/>
            <a:ext cx="451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u="sng" dirty="0" smtClean="0"/>
              <a:t>GGA+U（U=10eV） の計算</a:t>
            </a:r>
            <a:r>
              <a:rPr lang="ja-JP" altLang="en-US" sz="2400" u="sng" dirty="0" smtClean="0"/>
              <a:t>（</a:t>
            </a:r>
            <a:r>
              <a:rPr lang="en-US" altLang="ja-JP" sz="2400" u="sng" dirty="0" smtClean="0"/>
              <a:t>V</a:t>
            </a:r>
            <a:r>
              <a:rPr lang="en-US" altLang="ja-JP" sz="2400" u="sng" baseline="-25000" dirty="0" smtClean="0"/>
              <a:t>O</a:t>
            </a:r>
            <a:r>
              <a:rPr lang="en-US" altLang="ja-JP" sz="2400" u="sng" dirty="0" smtClean="0"/>
              <a:t>+2H</a:t>
            </a:r>
            <a:r>
              <a:rPr lang="ja-JP" altLang="en-US" sz="2400" u="sng" dirty="0" smtClean="0"/>
              <a:t>）</a:t>
            </a:r>
            <a:endParaRPr lang="en-US" altLang="en-US" sz="2400" u="sng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7314" y="621268"/>
            <a:ext cx="539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（２）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１つは</a:t>
            </a:r>
            <a:r>
              <a:rPr kumimoji="1" lang="en-US" altLang="ja-JP" dirty="0" smtClean="0"/>
              <a:t>V</a:t>
            </a:r>
            <a:r>
              <a:rPr kumimoji="1" lang="en-US" altLang="ja-JP" baseline="-25000" dirty="0" smtClean="0"/>
              <a:t>O</a:t>
            </a:r>
            <a:r>
              <a:rPr kumimoji="1" lang="ja-JP" altLang="en-US" dirty="0" smtClean="0"/>
              <a:t>中、１つは</a:t>
            </a:r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軸方向のすぐ</a:t>
            </a:r>
            <a:r>
              <a:rPr lang="ja-JP" altLang="en-US" dirty="0"/>
              <a:t>上：</a:t>
            </a:r>
            <a:r>
              <a:rPr lang="ja-JP" altLang="en-US" dirty="0" smtClean="0"/>
              <a:t>準安定</a:t>
            </a:r>
            <a:endParaRPr lang="ja-JP" altLang="en-US" dirty="0"/>
          </a:p>
        </p:txBody>
      </p:sp>
      <p:pic>
        <p:nvPicPr>
          <p:cNvPr id="5" name="図 4" descr="SPI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65267" r="53476" b="8389"/>
          <a:stretch/>
        </p:blipFill>
        <p:spPr>
          <a:xfrm>
            <a:off x="303135" y="5051342"/>
            <a:ext cx="3108829" cy="180665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760436" y="6054163"/>
            <a:ext cx="8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lang="en-US" altLang="ja-JP" sz="2400" b="1" dirty="0" smtClean="0"/>
              <a:t>(1)</a:t>
            </a:r>
            <a:endParaRPr kumimoji="1" lang="ja-JP" altLang="en-US" sz="24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46390" y="5353398"/>
            <a:ext cx="8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H</a:t>
            </a:r>
            <a:r>
              <a:rPr lang="en-US" altLang="ja-JP" sz="2400" b="1" dirty="0" smtClean="0"/>
              <a:t>(2)</a:t>
            </a:r>
            <a:endParaRPr kumimoji="1" lang="ja-JP" altLang="en-US" sz="2400" b="1" dirty="0"/>
          </a:p>
        </p:txBody>
      </p:sp>
      <p:pic>
        <p:nvPicPr>
          <p:cNvPr id="13" name="図 12" descr="pdoso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r="3298"/>
          <a:stretch/>
        </p:blipFill>
        <p:spPr>
          <a:xfrm>
            <a:off x="4501747" y="1079826"/>
            <a:ext cx="4642253" cy="3010295"/>
          </a:xfrm>
          <a:prstGeom prst="rect">
            <a:avLst/>
          </a:prstGeom>
        </p:spPr>
      </p:pic>
      <p:pic>
        <p:nvPicPr>
          <p:cNvPr id="14" name="図 13" descr="pdosti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5" r="3378" b="3816"/>
          <a:stretch/>
        </p:blipFill>
        <p:spPr>
          <a:xfrm>
            <a:off x="4491262" y="3984295"/>
            <a:ext cx="4638396" cy="2879376"/>
          </a:xfrm>
          <a:prstGeom prst="rect">
            <a:avLst/>
          </a:prstGeom>
        </p:spPr>
      </p:pic>
      <p:pic>
        <p:nvPicPr>
          <p:cNvPr id="16" name="図 15" descr="pdosh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5" r="6947"/>
          <a:stretch/>
        </p:blipFill>
        <p:spPr>
          <a:xfrm>
            <a:off x="16855" y="1037682"/>
            <a:ext cx="4467099" cy="3023241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06021" y="4092451"/>
            <a:ext cx="3108829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水素由来（</a:t>
            </a:r>
            <a:r>
              <a:rPr kumimoji="1" lang="en-US" altLang="ja-JP" dirty="0" smtClean="0"/>
              <a:t>H(2)</a:t>
            </a:r>
            <a:r>
              <a:rPr kumimoji="1" lang="ja-JP" altLang="en-US" dirty="0" smtClean="0"/>
              <a:t>）の</a:t>
            </a:r>
            <a:r>
              <a:rPr kumimoji="1" lang="en-US" altLang="ja-JP" dirty="0" err="1" smtClean="0"/>
              <a:t>ingap</a:t>
            </a:r>
            <a:r>
              <a:rPr kumimoji="1" lang="en-US" altLang="ja-JP" dirty="0" smtClean="0"/>
              <a:t> state </a:t>
            </a:r>
            <a:r>
              <a:rPr kumimoji="1" lang="ja-JP" altLang="en-US" dirty="0" smtClean="0"/>
              <a:t>ができる</a:t>
            </a:r>
            <a:endParaRPr kumimoji="1" lang="ja-JP" altLang="en-US" dirty="0"/>
          </a:p>
        </p:txBody>
      </p:sp>
      <p:sp>
        <p:nvSpPr>
          <p:cNvPr id="18" name="円/楕円 17"/>
          <p:cNvSpPr/>
          <p:nvPr/>
        </p:nvSpPr>
        <p:spPr>
          <a:xfrm>
            <a:off x="3576580" y="2963649"/>
            <a:ext cx="160581" cy="49637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/>
          <p:cNvCxnSpPr/>
          <p:nvPr/>
        </p:nvCxnSpPr>
        <p:spPr>
          <a:xfrm flipV="1">
            <a:off x="3314850" y="3460023"/>
            <a:ext cx="261730" cy="5242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32489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2225"/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8680</TotalTime>
  <Words>962</Words>
  <Application>Microsoft Macintosh PowerPoint</Application>
  <PresentationFormat>画面に合わせる (4:3)</PresentationFormat>
  <Paragraphs>179</Paragraphs>
  <Slides>7</Slides>
  <Notes>4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8" baseType="lpstr"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ルチルTiO2の酸素欠陥と不純物水素の第一原理計算</dc:title>
  <dc:creator>Yoshizawa Kanako</dc:creator>
  <cp:lastModifiedBy>Yoshizawa Kanako</cp:lastModifiedBy>
  <cp:revision>2328</cp:revision>
  <cp:lastPrinted>2015-06-28T18:12:54Z</cp:lastPrinted>
  <dcterms:created xsi:type="dcterms:W3CDTF">2013-03-20T10:24:43Z</dcterms:created>
  <dcterms:modified xsi:type="dcterms:W3CDTF">2017-11-07T20:00:51Z</dcterms:modified>
</cp:coreProperties>
</file>